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23"/>
  </p:notesMasterIdLst>
  <p:handoutMasterIdLst>
    <p:handoutMasterId r:id="rId24"/>
  </p:handoutMasterIdLst>
  <p:sldIdLst>
    <p:sldId id="299" r:id="rId3"/>
    <p:sldId id="264" r:id="rId4"/>
    <p:sldId id="281" r:id="rId5"/>
    <p:sldId id="300" r:id="rId6"/>
    <p:sldId id="344" r:id="rId7"/>
    <p:sldId id="292" r:id="rId8"/>
    <p:sldId id="317" r:id="rId9"/>
    <p:sldId id="337" r:id="rId10"/>
    <p:sldId id="338" r:id="rId11"/>
    <p:sldId id="339" r:id="rId12"/>
    <p:sldId id="340" r:id="rId13"/>
    <p:sldId id="312" r:id="rId14"/>
    <p:sldId id="313" r:id="rId15"/>
    <p:sldId id="341" r:id="rId16"/>
    <p:sldId id="314" r:id="rId17"/>
    <p:sldId id="343" r:id="rId18"/>
    <p:sldId id="342" r:id="rId19"/>
    <p:sldId id="315" r:id="rId20"/>
    <p:sldId id="316" r:id="rId21"/>
    <p:sldId id="262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1" name="Sital Patel" initials="SP" lastIdx="2" clrIdx="20"/>
  <p:cmAuthor id="1" name="Docer@酥油拌饭" initials="Docer" lastIdx="1" clrIdx="0"/>
  <p:cmAuthor id="18" name="John Reed" initials="JR" lastIdx="1" clrIdx="17"/>
  <p:cmAuthor id="19" name="Sharon Carmichael" initials="SC" lastIdx="4" clrIdx="18"/>
  <p:cmAuthor id="20" name="Darla Wigginton" initials="DW" lastIdx="8" clrIdx="1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D15C"/>
    <a:srgbClr val="0067E4"/>
    <a:srgbClr val="11D05C"/>
    <a:srgbClr val="171A16"/>
    <a:srgbClr val="161A16"/>
    <a:srgbClr val="303030"/>
    <a:srgbClr val="F3F1F6"/>
    <a:srgbClr val="00B050"/>
    <a:srgbClr val="4ED449"/>
    <a:srgbClr val="A0C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7" autoAdjust="0"/>
    <p:restoredTop sz="86634"/>
  </p:normalViewPr>
  <p:slideViewPr>
    <p:cSldViewPr snapToGrid="0">
      <p:cViewPr varScale="1">
        <p:scale>
          <a:sx n="105" d="100"/>
          <a:sy n="105" d="100"/>
        </p:scale>
        <p:origin x="608" y="200"/>
      </p:cViewPr>
      <p:guideLst/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9" d="100"/>
        <a:sy n="99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6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1746E-2635-B94E-BC78-E8F5EF0D78BA}" type="datetimeFigureOut">
              <a:rPr kumimoji="1" lang="zh-CN" altLang="en-US" smtClean="0"/>
              <a:t>2024/8/20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8BD94-E079-A44D-81B6-C4F318B39C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D8765-8EF3-408C-9341-152904E414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模型推理引擎：MindSpore Lite</a:t>
            </a:r>
          </a:p>
          <a:p>
            <a:endParaRPr lang="zh-CN" altLang="en-US"/>
          </a:p>
          <a:p>
            <a:r>
              <a:rPr lang="zh-CN" altLang="en-US"/>
              <a:t>为了更好的性能去部署已经微调训练好的大模型，可以利用 MindSpore 打造的推理引擎 MindSpore Lite，其提供了开箱即用的推理部署方案，帮助用户使能大模型业务。</a:t>
            </a:r>
          </a:p>
          <a:p>
            <a:endParaRPr lang="zh-CN" altLang="en-US"/>
          </a:p>
          <a:p>
            <a:r>
              <a:rPr lang="zh-CN" altLang="en-US"/>
              <a:t>Lite 推理大致分两步：权重转换导出 MindIR -&gt; Lite 推理。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模型服务化：MindSpore Serving</a:t>
            </a:r>
          </a:p>
          <a:p>
            <a:endParaRPr lang="zh-CN" altLang="en-US"/>
          </a:p>
          <a:p>
            <a:r>
              <a:rPr lang="zh-CN" altLang="en-US"/>
              <a:t>MindSpore Serving是一个易于使用的推理框架，旨在帮助 MindSpore 开发者在生产环境中高效部署在线推理服务。当用户使用MindSpore完成模型训练 后，导出MindSpore模型，即可使用MindSpore Serving创建该模型的推理服务。</a:t>
            </a:r>
          </a:p>
          <a:p>
            <a:endParaRPr lang="zh-CN" altLang="en-US"/>
          </a:p>
          <a:p>
            <a:r>
              <a:rPr lang="zh-CN" altLang="en-US"/>
              <a:t>MindSpore Serving分为客户端、服务器两个部分。在客户端中，用户通过gRPC或RESTful接口向服务器下发推理服务命令。服务器包括主（Main）节点和 一个或多个工作（Worker）节点，主节点管理所有的工作节点及其部署的模型信息，接受客户端的用户请求，并将请求分发给工作节点。每个工作节点部署了 一个可服务对象，即Servable，这里的Servable可以是单个模型，也可以是多个模型的组合，一个Servable可以围绕相同的模型通过多种方法来提供 不同的服务。</a:t>
            </a:r>
          </a:p>
          <a:p>
            <a:endParaRPr lang="zh-CN" altLang="en-US"/>
          </a:p>
          <a:p>
            <a:r>
              <a:rPr lang="zh-CN" altLang="en-US"/>
              <a:t>目前支持模型包括：</a:t>
            </a:r>
          </a:p>
          <a:p>
            <a:endParaRPr lang="zh-CN" altLang="en-US"/>
          </a:p>
          <a:p>
            <a:r>
              <a:rPr lang="zh-CN" altLang="en-US"/>
              <a:t>LLaMA-2</a:t>
            </a:r>
          </a:p>
          <a:p>
            <a:r>
              <a:rPr lang="zh-CN" altLang="en-US"/>
              <a:t>InternLM</a:t>
            </a:r>
          </a:p>
          <a:p>
            <a:r>
              <a:rPr lang="zh-CN" altLang="en-US"/>
              <a:t>baichuan2</a:t>
            </a:r>
          </a:p>
          <a:p>
            <a:r>
              <a:rPr lang="zh-CN" altLang="en-US"/>
              <a:t>wizardcoder</a:t>
            </a:r>
          </a:p>
          <a:p>
            <a:r>
              <a:rPr lang="zh-CN" altLang="en-US"/>
              <a:t>...</a:t>
            </a:r>
          </a:p>
          <a:p>
            <a:r>
              <a:rPr lang="zh-CN" altLang="en-US"/>
              <a:t>目前支持的特性：</a:t>
            </a:r>
          </a:p>
          <a:p>
            <a:endParaRPr lang="zh-CN" altLang="en-US"/>
          </a:p>
          <a:p>
            <a:r>
              <a:rPr lang="zh-CN" altLang="en-US"/>
              <a:t>模型并行部署</a:t>
            </a:r>
          </a:p>
          <a:p>
            <a:r>
              <a:rPr lang="zh-CN" altLang="en-US"/>
              <a:t>通过服务端发送事件的Token流</a:t>
            </a:r>
          </a:p>
          <a:p>
            <a:r>
              <a:rPr lang="zh-CN" altLang="en-US"/>
              <a:t>自定义模型输入</a:t>
            </a:r>
          </a:p>
          <a:p>
            <a:r>
              <a:rPr lang="zh-CN" altLang="en-US"/>
              <a:t>静态/连续（continuous）批处理</a:t>
            </a:r>
          </a:p>
          <a:p>
            <a:r>
              <a:rPr lang="zh-CN" altLang="en-US"/>
              <a:t>通过npu进行后采样</a:t>
            </a:r>
          </a:p>
          <a:p>
            <a:r>
              <a:rPr lang="zh-CN" altLang="en-US"/>
              <a:t>PagedAttention</a:t>
            </a:r>
          </a:p>
          <a:p>
            <a:r>
              <a:rPr lang="zh-CN" altLang="en-US"/>
              <a:t>使用 MindSpore Lite 作为大模型推理引擎是昇腾针对 MindFormers 开发套件里的早期解决方案，但作为大模型推理引擎性能过于平庸。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MindIE Service</a:t>
            </a:r>
          </a:p>
          <a:p>
            <a:endParaRPr lang="zh-CN" altLang="en-US"/>
          </a:p>
          <a:p>
            <a:r>
              <a:rPr lang="zh-CN" altLang="en-US"/>
              <a:t>MindIE Service针对通用模型的推理服务化场景，实现开放、可扩展的推理服务化平台架构，支持对接业界主流推理框架接口，满足大语言模型、文生图等多类型模型的高性能推理需求。MindIE Service包含MindIE MS、MindIE Server、MindIE Client和MindIE Benchmark四个子组件。</a:t>
            </a:r>
          </a:p>
          <a:p>
            <a:endParaRPr lang="zh-CN" altLang="en-US"/>
          </a:p>
          <a:p>
            <a:r>
              <a:rPr lang="zh-CN" altLang="en-US"/>
              <a:t>MindIE MS：提供服务策略管理、运维能力；</a:t>
            </a:r>
          </a:p>
          <a:p>
            <a:r>
              <a:rPr lang="zh-CN" altLang="en-US"/>
              <a:t>MindIE Server：作为推理服务端，提供模型服务化能力；</a:t>
            </a:r>
          </a:p>
          <a:p>
            <a:r>
              <a:rPr lang="zh-CN" altLang="en-US"/>
              <a:t>MindIE Client：提供服务客户端标准API，简化用户服务调用；</a:t>
            </a:r>
          </a:p>
          <a:p>
            <a:r>
              <a:rPr lang="zh-CN" altLang="en-US"/>
              <a:t>MindIE Benchmark：提供测试大语言模型在不同配置参数下推理性能和精度的能力。</a:t>
            </a:r>
          </a:p>
          <a:p>
            <a:r>
              <a:rPr lang="zh-CN" altLang="en-US"/>
              <a:t>MindIE Service向下调用了MindIE LLM组件能力。</a:t>
            </a:r>
          </a:p>
          <a:p>
            <a:endParaRPr lang="zh-CN" altLang="en-US"/>
          </a:p>
          <a:p>
            <a:r>
              <a:rPr lang="zh-CN" altLang="en-US"/>
              <a:t>MindIE LLM</a:t>
            </a:r>
          </a:p>
          <a:p>
            <a:endParaRPr lang="zh-CN" altLang="en-US"/>
          </a:p>
          <a:p>
            <a:r>
              <a:rPr lang="zh-CN" altLang="en-US"/>
              <a:t>MindIE LLM为针对大模型优化推理的高性能SDK，包含深度优化的模型库、大模型推理优化器和运行环境，提升大模型推理易用性和性能。MindIE LLM调用了MindIE RT组件能力。</a:t>
            </a:r>
          </a:p>
          <a:p>
            <a:endParaRPr lang="zh-CN" altLang="en-US"/>
          </a:p>
          <a:p>
            <a:r>
              <a:rPr lang="zh-CN" altLang="en-US"/>
              <a:t>MindIE Torch</a:t>
            </a:r>
          </a:p>
          <a:p>
            <a:endParaRPr lang="zh-CN" altLang="en-US"/>
          </a:p>
          <a:p>
            <a:r>
              <a:rPr lang="zh-CN" altLang="en-US"/>
              <a:t>MindIE Torch是针对PyTorch框架模型，开发的推理加速插件。PyTorch框架上训练的模型利用MindIE Torch提供的简易C++/Python接口，少量代码即可完成模型迁移，实现高性能推理。MindIE Torch向下调用了MindIE RT组件能力。</a:t>
            </a:r>
          </a:p>
          <a:p>
            <a:endParaRPr lang="zh-CN" altLang="en-US"/>
          </a:p>
          <a:p>
            <a:r>
              <a:rPr lang="zh-CN" altLang="en-US"/>
              <a:t>MindIE RT</a:t>
            </a:r>
          </a:p>
          <a:p>
            <a:endParaRPr lang="zh-CN" altLang="en-US"/>
          </a:p>
          <a:p>
            <a:r>
              <a:rPr lang="zh-CN" altLang="en-US"/>
              <a:t>MindIE RT是面向昇腾AI处理器的推理加速引擎，提供模型推理迁移相关开发接口及工具，能够将不同的深度学习框架（PyTorch、ONNX等）上完成训练的算法模型统一为计算图表示，具备多粒度模型优化、整图下发以及推理部署等功能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qwen1.5-72b</a:t>
            </a:r>
            <a:r>
              <a:rPr lang="zh-CN" altLang="en-US"/>
              <a:t>已经测试通过</a:t>
            </a:r>
          </a:p>
          <a:p>
            <a:endParaRPr lang="zh-CN" altLang="en-US"/>
          </a:p>
          <a:p>
            <a:r>
              <a:rPr lang="en-US" altLang="zh-CN"/>
              <a:t>bge</a:t>
            </a:r>
            <a:r>
              <a:rPr lang="zh-CN" altLang="en-US"/>
              <a:t>和</a:t>
            </a:r>
            <a:r>
              <a:rPr lang="en-US" altLang="zh-CN"/>
              <a:t>rerank</a:t>
            </a:r>
            <a:r>
              <a:rPr lang="zh-CN" altLang="en-US"/>
              <a:t>目前并发有问题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75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ED8765-8EF3-408C-9341-152904E414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90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昇腾芯片是华为公司发布的两款 AI 处理器(NPU)，昇腾910（用于训练）和昇腾310（用于推理）处理器，采用自家的达芬奇架构。昇腾在国际上对标的主要是英伟达的GPU，国内对标的包括寒武纪、海光等厂商生产的系列AI芯片产品（如：思元590、深算一号等）。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整个昇腾软硬件全栈包括5层，自底向上为Atlas系列硬件、异构计算架构、AI框架、应用使能、行业应用。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Atlas系列硬件</a:t>
            </a:r>
          </a:p>
          <a:p>
            <a:r>
              <a:rPr kumimoji="1" lang="en-US" altLang="zh-CN" dirty="0"/>
              <a:t>Atlas系列产品是基于昇腾910和昇腾310打造出来的、面向不同应用场景（端、边、云）的系列AI硬件产品。比如：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Atlas 800（型号：9000） 是训练服务器，包含8个训练卡（Atlas 300 T：采用昇腾910）。</a:t>
            </a:r>
          </a:p>
          <a:p>
            <a:r>
              <a:rPr kumimoji="1" lang="en-US" altLang="zh-CN" dirty="0"/>
              <a:t>Atlas 900 是训练集群（由128台Atlas 800（型号：9000）构成），相当于是由一批训练服务器组合而成。</a:t>
            </a:r>
          </a:p>
          <a:p>
            <a:r>
              <a:rPr kumimoji="1" lang="en-US" altLang="zh-CN" dirty="0"/>
              <a:t>Atlas 800（型号：3000） 是推理服务器，包含8个推理卡（Atlas 300 I：采用昇腾310）。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异构计算架构（CANN）是对标英伟达的CUDA + CuDNN的核心软件层，对上支持多种AI框架，对下服务AI处理器，发挥承上启下的关键作用，是提升昇腾AI处理器计算效率的关键平台，主要包括有各种引擎、编译器、执行器、算子库等。之所以叫异构软件，是因为承载计算的底层硬件包括AI芯片和通用芯片，自然就需要有一层软件来负责算子的调度、加速和执行，最后自动分配到对应的硬件上（CPU或NPU）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异构计算架构CANN（Compute Architecture for Neural Networks）是华为针对AI场景推出的异构计算架构，向上支持多种AI框架，包括MindSpore、PyTorch、TensorFlow等，向下服务AI处理器与编程，发挥承上启下的关键作用，是提升昇腾AI处理器计算效率的关键平台。同时针对多样化应用场景，提供多层次编程接口，支持用户快速构建基于昇腾平台的AI应用和业务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GE图引擎（ Graph Engine），是计算图编译和运行的控制中心，提供图优化、图编译管理以及图执行控制等功能。GE通过统一的图开发接口提供多种AI框架的支持，不同AI框架的计算图可以实现到Ascend图的转换。</a:t>
            </a:r>
          </a:p>
          <a:p>
            <a:r>
              <a:rPr kumimoji="1" lang="zh-CN" altLang="en-US" dirty="0"/>
              <a:t>Ascend C算子开发语言，是CANN针对算子开发场景推出的编程语言，原生支持C和C++标准规范，最大化匹配用户开发习惯；通过多层接口抽象、自动并行计算、孪生调试等关键技术，极大提高算子开发效率，助力AI开发者低成本完成算子开发和模型调优部署。</a:t>
            </a:r>
          </a:p>
          <a:p>
            <a:r>
              <a:rPr kumimoji="1" lang="zh-CN" altLang="en-US" dirty="0"/>
              <a:t>AOL算子加速库（Ascend Operator Library），提供了丰富的深度优化、硬件亲和的高性能算子，包括神经网络（Neural Network，NN）库、线性代数计算库（Basic Linear Algebra Subprograms，BLAS）等，为神经网络在昇腾硬件上加速计算奠定了基础。</a:t>
            </a:r>
          </a:p>
          <a:p>
            <a:r>
              <a:rPr kumimoji="1" lang="zh-CN" altLang="en-US" dirty="0"/>
              <a:t>HCCL集合通信库（Huawei Collective Communication Library），是基于昇腾硬件的高性能集合通信库，提供单机多卡以及多机多卡间的数据并行、模型并行集合通信方案。HCCL支持AllReduce、Broadcast、Allgather、ReduceScatter、AlltoAll等通信原语，Ring、Mesh、HD等通信算法，在HCCS、RoCE和PCIe高速链路实现集合通信。</a:t>
            </a:r>
          </a:p>
          <a:p>
            <a:r>
              <a:rPr kumimoji="1" lang="zh-CN" altLang="en-US" dirty="0"/>
              <a:t>Runtime运行时，提供了高效的硬件资源管理、媒体数据预处理、单算子加载执行、模型推理等开发接口，供开发者轻松构建高性能人工智能应用。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AI框架层主要包括自研框架MindSpore（昇思） 和第三方框架（PyTorch、TensorFlow等） ，其中MindSpore完全由华为自主研发，第三方框架华为只是做了适配和优化，让PyTorch和TensorFlow等框架编写的模型可以高效的跑在昇腾芯片上。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以PyTorch为例，华为的框架研发人员会将其做好适配，然后把适配后的PyTorch源码发布出来，想要在昇腾上用PyTorch的开发者，下载该源码自行编译安装即可。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昇腾应用使能组件集，包括昇腾亲和的极致性能应用对接SDK、极简易用的设备纳管/调度/监控/故障诊断/断点续训等平台对接组件、昇腾推理引擎、昇腾大模型训练加速库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应用使能层主要包括ModelZoo、MindX SDK、MindX DL、MindX Edge等。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ModelZoo： 存放模型的仓库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MindX SDK： 帮助特定领域的用户快速开发并部署人工智能应用，比如工业质检、检索聚类等，致力于简化昇腾 AI 处理器推理业务开发过程，降低使用昇腾AI处理器开发的门槛。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MindX DL（昇腾深度学习组件）： 是支持 Atlas训练卡、推理卡的深度学习组件，提供昇腾 AI 处理器集群调度、昇腾 AI 处理器性能测试、模型保护等基础功能，快速使能合作伙伴进行深度学习平台开发。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MindX Edge（昇腾智能边缘组件）： 提供边缘 AI 业务容器的全生命周期管理能力，同时提供严格的安全可信保障，为客户提供边云协同的边缘计算解决方案，使能客户快速构建边缘 AI 业务。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Modelarts： ModelArts 是面向开发者的一站式 AI 平台，为机器学习与深度学习提供海量数据预处理及交互式智能标注、大规模分布式训练、自动化模型生成，及端-边-云模型按需部署能力，帮助用户快速创建和部署模型，管理全周期 AI 工作流。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HiAI Service：HUAWEI HiAI是面向智能终端的AI能力开放平台，基于 “芯、端、云”三层开放架构，即芯片能力开放、应用能力开放、服务能力开放，构筑全面开放的智慧生态，让开发者能够快速地利用华为强大的AI处理能力，为用户提供更好的智慧应用体验。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399" y="1532165"/>
            <a:ext cx="7882709" cy="219518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defRPr lang="zh-CN" altLang="en-US" sz="5000" b="1" dirty="0">
                <a:solidFill>
                  <a:schemeClr val="tx1"/>
                </a:solidFill>
              </a:defRPr>
            </a:lvl1pPr>
          </a:lstStyle>
          <a:p>
            <a:pPr lvl="0" defTabSz="914400"/>
            <a:r>
              <a:rPr lang="zh-CN" altLang="en-US" dirty="0"/>
              <a:t>主标题 </a:t>
            </a:r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399" y="3966887"/>
            <a:ext cx="7882709" cy="53585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lang="zh-CN" altLang="en-US" sz="2000">
                <a:solidFill>
                  <a:schemeClr val="tx1"/>
                </a:solidFill>
              </a:defRPr>
            </a:lvl1pPr>
          </a:lstStyle>
          <a:p>
            <a:pPr marL="228600" lvl="0" indent="-228600" defTabSz="914400"/>
            <a:r>
              <a:rPr lang="zh-CN" altLang="en-US" dirty="0"/>
              <a:t>副标题 </a:t>
            </a:r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61595" y="245688"/>
            <a:ext cx="1831368" cy="5860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54992" y="4847177"/>
            <a:ext cx="1305035" cy="115613"/>
          </a:xfrm>
          <a:prstGeom prst="rect">
            <a:avLst/>
          </a:prstGeom>
          <a:gradFill flip="none" rotWithShape="1">
            <a:gsLst>
              <a:gs pos="0">
                <a:srgbClr val="171A16"/>
              </a:gs>
              <a:gs pos="100000">
                <a:srgbClr val="11D05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 </a:t>
            </a: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 hasCustomPrompt="1"/>
          </p:nvPr>
        </p:nvSpPr>
        <p:spPr>
          <a:xfrm>
            <a:off x="666750" y="1231900"/>
            <a:ext cx="10858500" cy="5003800"/>
          </a:xfrm>
        </p:spPr>
        <p:txBody>
          <a:bodyPr/>
          <a:lstStyle/>
          <a:p>
            <a:pPr lvl="0"/>
            <a:r>
              <a:rPr lang="zh-CN" altLang="en-US" dirty="0"/>
              <a:t>一级段落内容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二级段落内容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三级段落内容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四级段落内容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五级段落内容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55599" y="663737"/>
            <a:ext cx="180623" cy="231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07018" y="2393577"/>
            <a:ext cx="5398007" cy="12904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zh-CN" altLang="en-US" sz="3600">
                <a:solidFill>
                  <a:schemeClr val="tx1"/>
                </a:solidFill>
              </a:defRPr>
            </a:lvl1pPr>
          </a:lstStyle>
          <a:p>
            <a:pPr lvl="0" defTabSz="914400"/>
            <a:r>
              <a:rPr lang="zh-CN" altLang="en-US" dirty="0"/>
              <a:t>章节标题 </a:t>
            </a: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807018" y="3818522"/>
            <a:ext cx="5398007" cy="505084"/>
          </a:xfrm>
        </p:spPr>
        <p:txBody>
          <a:bodyPr>
            <a:normAutofit/>
          </a:bodyPr>
          <a:lstStyle>
            <a:lvl1pPr marL="0" indent="0">
              <a:buNone/>
              <a:defRPr lang="en-US" alt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章节副标题 </a:t>
            </a:r>
            <a:r>
              <a:rPr lang="en-US" altLang="zh-CN" dirty="0"/>
              <a:t>Click to edit Master text styles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页面标题 </a:t>
            </a: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55599" y="663737"/>
            <a:ext cx="180623" cy="231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355599" y="663737"/>
            <a:ext cx="180623" cy="231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82814" y="6388340"/>
            <a:ext cx="1439813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171A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82814" y="6388340"/>
            <a:ext cx="1439813" cy="2239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82814" y="6388340"/>
            <a:ext cx="1439813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862667" y="2919764"/>
            <a:ext cx="8616146" cy="1018471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altLang="zh-CN" sz="6000" b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400">
              <a:spcBef>
                <a:spcPct val="0"/>
              </a:spcBef>
            </a:pPr>
            <a:r>
              <a:rPr lang="en-US" altLang="zh-CN" dirty="0"/>
              <a:t>Thanks.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4830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 </a:t>
            </a: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 hasCustomPrompt="1"/>
          </p:nvPr>
        </p:nvSpPr>
        <p:spPr>
          <a:xfrm>
            <a:off x="666750" y="1231900"/>
            <a:ext cx="10858500" cy="5003800"/>
          </a:xfrm>
        </p:spPr>
        <p:txBody>
          <a:bodyPr/>
          <a:lstStyle/>
          <a:p>
            <a:pPr lvl="0"/>
            <a:r>
              <a:rPr lang="zh-CN" altLang="en-US" dirty="0"/>
              <a:t>一级段落内容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二级段落内容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三级段落内容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四级段落内容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五级段落内容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55599" y="663737"/>
            <a:ext cx="180623" cy="231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07018" y="2393577"/>
            <a:ext cx="5398007" cy="12904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zh-CN" altLang="en-US" sz="3600">
                <a:solidFill>
                  <a:schemeClr val="tx1"/>
                </a:solidFill>
              </a:defRPr>
            </a:lvl1pPr>
          </a:lstStyle>
          <a:p>
            <a:pPr lvl="0" defTabSz="914400"/>
            <a:r>
              <a:rPr lang="zh-CN" altLang="en-US" dirty="0"/>
              <a:t>章节标题 </a:t>
            </a: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807018" y="3818522"/>
            <a:ext cx="5398007" cy="505084"/>
          </a:xfrm>
        </p:spPr>
        <p:txBody>
          <a:bodyPr>
            <a:normAutofit/>
          </a:bodyPr>
          <a:lstStyle>
            <a:lvl1pPr marL="0" indent="0">
              <a:buNone/>
              <a:defRPr lang="en-US" alt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章节副标题 </a:t>
            </a:r>
            <a:r>
              <a:rPr lang="en-US" altLang="zh-CN" dirty="0"/>
              <a:t>Click to edit Master text styles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页面标题 </a:t>
            </a: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55599" y="663737"/>
            <a:ext cx="180623" cy="231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355599" y="663737"/>
            <a:ext cx="180623" cy="231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82814" y="6388340"/>
            <a:ext cx="1439813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171A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82814" y="6388340"/>
            <a:ext cx="1439813" cy="2239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82814" y="6388340"/>
            <a:ext cx="1439813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862667" y="2919764"/>
            <a:ext cx="8616146" cy="1018471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altLang="zh-CN" sz="6000" b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400">
              <a:spcBef>
                <a:spcPct val="0"/>
              </a:spcBef>
            </a:pPr>
            <a:r>
              <a:rPr lang="en-US" altLang="zh-CN" dirty="0"/>
              <a:t>Thanks.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399" y="1532165"/>
            <a:ext cx="7882709" cy="219518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100000"/>
              </a:lnSpc>
              <a:defRPr lang="zh-CN" altLang="en-US" sz="5000" b="1" dirty="0">
                <a:solidFill>
                  <a:schemeClr val="tx1"/>
                </a:solidFill>
              </a:defRPr>
            </a:lvl1pPr>
          </a:lstStyle>
          <a:p>
            <a:pPr lvl="0" defTabSz="914400"/>
            <a:r>
              <a:rPr lang="zh-CN" altLang="en-US" dirty="0"/>
              <a:t>主标题 </a:t>
            </a:r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399" y="3966887"/>
            <a:ext cx="7882709" cy="53585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0"/>
              </a:spcBef>
              <a:buFont typeface="+mj-lt"/>
              <a:buNone/>
              <a:defRPr lang="zh-CN" altLang="en-US" sz="2000">
                <a:solidFill>
                  <a:schemeClr val="tx1"/>
                </a:solidFill>
              </a:defRPr>
            </a:lvl1pPr>
          </a:lstStyle>
          <a:p>
            <a:pPr marL="228600" lvl="0" indent="-228600" defTabSz="914400"/>
            <a:r>
              <a:rPr lang="zh-CN" altLang="en-US" dirty="0"/>
              <a:t>副标题 </a:t>
            </a:r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13" y="6388340"/>
            <a:ext cx="1447815" cy="22397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54992" y="4847177"/>
            <a:ext cx="1305035" cy="115613"/>
          </a:xfrm>
          <a:prstGeom prst="rect">
            <a:avLst/>
          </a:prstGeom>
          <a:gradFill flip="none" rotWithShape="1">
            <a:gsLst>
              <a:gs pos="0">
                <a:srgbClr val="171A16"/>
              </a:gs>
              <a:gs pos="100000">
                <a:srgbClr val="11D05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60399" y="320097"/>
            <a:ext cx="4085772" cy="511629"/>
          </a:xfrm>
          <a:prstGeom prst="rect">
            <a:avLst/>
          </a:prstGeom>
          <a:solidFill>
            <a:srgbClr val="17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711" y="330983"/>
            <a:ext cx="1831368" cy="5860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defTabSz="914400"/>
            <a:r>
              <a:rPr lang="zh-CN" altLang="en-US" dirty="0"/>
              <a:t>页面标题 </a:t>
            </a: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一级段落内容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二级段落内容 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三级段落内容 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四级段落内容 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五级段落内容 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为数字世界寻找全局最优解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  <a:t>2024/8/20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2641" y="6438901"/>
            <a:ext cx="1652562" cy="2556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defTabSz="914400"/>
            <a:r>
              <a:rPr lang="zh-CN" altLang="en-US" dirty="0"/>
              <a:t>页面标题 </a:t>
            </a: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一级段落内容 </a:t>
            </a:r>
            <a:r>
              <a:rPr lang="en-US" altLang="zh-CN" dirty="0"/>
              <a:t>Click to edit Master text styles</a:t>
            </a:r>
          </a:p>
          <a:p>
            <a:pPr lvl="1"/>
            <a:r>
              <a:rPr lang="zh-CN" altLang="en-US" dirty="0"/>
              <a:t>二级段落内容  </a:t>
            </a:r>
            <a:r>
              <a:rPr lang="en-US" altLang="zh-CN" dirty="0"/>
              <a:t>Second level</a:t>
            </a:r>
          </a:p>
          <a:p>
            <a:pPr lvl="2"/>
            <a:r>
              <a:rPr lang="zh-CN" altLang="en-US" dirty="0"/>
              <a:t>三级段落内容  </a:t>
            </a:r>
            <a:r>
              <a:rPr lang="en-US" altLang="zh-CN" dirty="0"/>
              <a:t>Third level</a:t>
            </a:r>
          </a:p>
          <a:p>
            <a:pPr lvl="3"/>
            <a:r>
              <a:rPr lang="zh-CN" altLang="en-US" dirty="0"/>
              <a:t>四级段落内容  </a:t>
            </a:r>
            <a:r>
              <a:rPr lang="en-US" altLang="zh-CN" dirty="0"/>
              <a:t>Fourth level</a:t>
            </a:r>
          </a:p>
          <a:p>
            <a:pPr lvl="4"/>
            <a:r>
              <a:rPr lang="zh-CN" altLang="en-US" dirty="0"/>
              <a:t>五级段落内容  </a:t>
            </a:r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为数字世界寻找全局最优解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  <a:t>2024/8/20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2641" y="6438901"/>
            <a:ext cx="1652562" cy="2556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5770" y="2139950"/>
            <a:ext cx="7882890" cy="1049020"/>
          </a:xfrm>
        </p:spPr>
        <p:txBody>
          <a:bodyPr/>
          <a:lstStyle/>
          <a:p>
            <a:r>
              <a:rPr kumimoji="1" lang="zh-CN" altLang="en-US" sz="36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国产算力下大模型推理的发展</a:t>
            </a:r>
            <a:endParaRPr kumimoji="1" sz="36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3583940"/>
            <a:ext cx="2353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DEG-</a:t>
            </a:r>
            <a:r>
              <a:rPr lang="zh-CN" altLang="en-US" dirty="0"/>
              <a:t>黄敏杰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AI框架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626235"/>
            <a:ext cx="12192000" cy="3605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应用使能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149985"/>
            <a:ext cx="12192000" cy="45580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cs typeface="+mn-ea"/>
                <a:sym typeface="+mn-lt"/>
              </a:rPr>
              <a:t>大模型昇腾</a:t>
            </a:r>
            <a:r>
              <a:rPr lang="zh-CN" altLang="en-US" dirty="0">
                <a:cs typeface="+mn-ea"/>
                <a:sym typeface="+mn-lt"/>
              </a:rPr>
              <a:t>适配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807019" y="2265681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cs typeface="+mn-ea"/>
                <a:sym typeface="+mn-lt"/>
              </a:rPr>
              <a:t>Part</a:t>
            </a:r>
            <a:endParaRPr lang="en-GB" altLang="zh-CN" sz="4800" b="1" dirty="0">
              <a:ln w="12700">
                <a:solidFill>
                  <a:srgbClr val="4640E1"/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89129" y="2265681"/>
            <a:ext cx="8707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kumimoji="1"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MindSpore Lite + MindSpore Serving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65400" y="1200150"/>
            <a:ext cx="62865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MindSpore Lite + MindSpore Serving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1695" y="1474470"/>
            <a:ext cx="864870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MindIE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0400" y="1130935"/>
            <a:ext cx="10208895" cy="51092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sym typeface="+mn-ea"/>
              </a:rPr>
              <a:t>MindIE </a:t>
            </a:r>
            <a:r>
              <a:rPr kumimoji="1" dirty="0" err="1">
                <a:sym typeface="+mn-ea"/>
              </a:rPr>
              <a:t>适配模型流程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0400" y="1388745"/>
            <a:ext cx="97726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1. 创建容器</a:t>
            </a: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2. </a:t>
            </a:r>
            <a:r>
              <a:rPr lang="zh-CN" altLang="en-US" sz="2400">
                <a:solidFill>
                  <a:schemeClr val="bg1"/>
                </a:solidFill>
              </a:rPr>
              <a:t>安装相关的组件（</a:t>
            </a:r>
            <a:r>
              <a:rPr lang="en-US" altLang="zh-CN" sz="2400">
                <a:solidFill>
                  <a:schemeClr val="bg1"/>
                </a:solidFill>
              </a:rPr>
              <a:t>cann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toolkit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nnal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mindie</a:t>
            </a:r>
            <a:r>
              <a:rPr lang="zh-CN" altLang="en-US" sz="2400">
                <a:solidFill>
                  <a:schemeClr val="bg1"/>
                </a:solidFill>
              </a:rPr>
              <a:t>，</a:t>
            </a:r>
            <a:r>
              <a:rPr lang="en-US" altLang="zh-CN" sz="2400">
                <a:solidFill>
                  <a:schemeClr val="bg1"/>
                </a:solidFill>
              </a:rPr>
              <a:t>ATB models</a:t>
            </a:r>
            <a:r>
              <a:rPr lang="zh-CN" altLang="en-US" sz="2400">
                <a:solidFill>
                  <a:schemeClr val="bg1"/>
                </a:solidFill>
              </a:rPr>
              <a:t>）</a:t>
            </a: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3. </a:t>
            </a:r>
            <a:r>
              <a:rPr lang="zh-CN" altLang="en-US" sz="2400">
                <a:solidFill>
                  <a:schemeClr val="bg1"/>
                </a:solidFill>
              </a:rPr>
              <a:t>启动</a:t>
            </a:r>
            <a:r>
              <a:rPr lang="en-US" altLang="zh-CN" sz="2400">
                <a:solidFill>
                  <a:schemeClr val="bg1"/>
                </a:solidFill>
              </a:rPr>
              <a:t>mindie </a:t>
            </a:r>
            <a:r>
              <a:rPr lang="zh-CN" altLang="en-US" sz="2400">
                <a:solidFill>
                  <a:schemeClr val="bg1"/>
                </a:solidFill>
              </a:rPr>
              <a:t>服务，测试是否正常</a:t>
            </a: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4. </a:t>
            </a:r>
            <a:r>
              <a:rPr lang="zh-CN" altLang="en-US" sz="2400">
                <a:solidFill>
                  <a:schemeClr val="bg1"/>
                </a:solidFill>
              </a:rPr>
              <a:t>导出镜像</a:t>
            </a: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5. </a:t>
            </a:r>
            <a:r>
              <a:rPr lang="zh-CN" altLang="en-US" sz="2400">
                <a:solidFill>
                  <a:schemeClr val="bg1"/>
                </a:solidFill>
              </a:rPr>
              <a:t>修改成</a:t>
            </a:r>
            <a:r>
              <a:rPr lang="en-US" altLang="zh-CN" sz="2400">
                <a:solidFill>
                  <a:schemeClr val="bg1"/>
                </a:solidFill>
              </a:rPr>
              <a:t>deployment</a:t>
            </a:r>
            <a:r>
              <a:rPr lang="zh-CN" altLang="en-US" sz="2400">
                <a:solidFill>
                  <a:schemeClr val="bg1"/>
                </a:solidFill>
              </a:rPr>
              <a:t>方式部署服务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 altLang="zh-CN" dirty="0" err="1"/>
          </a:p>
        </p:txBody>
      </p:sp>
      <p:pic>
        <p:nvPicPr>
          <p:cNvPr id="3" name="图片 2" descr="img_v3_02dt_2c119400-d8b0-4d6d-b71a-6a1b41fb879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0"/>
            <a:ext cx="10383520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07019" y="2265681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cs typeface="+mn-ea"/>
                <a:sym typeface="+mn-lt"/>
              </a:rPr>
              <a:t>Part</a:t>
            </a:r>
            <a:endParaRPr lang="en-GB" altLang="zh-CN" sz="4800" b="1" dirty="0">
              <a:ln w="12700">
                <a:solidFill>
                  <a:srgbClr val="4640E1"/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89129" y="2265681"/>
            <a:ext cx="8707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  <a:endParaRPr kumimoji="1"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思考总结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71625" y="1965960"/>
            <a:ext cx="4064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</a:rPr>
              <a:t>1.</a:t>
            </a:r>
            <a:r>
              <a:rPr lang="zh-CN" altLang="en-US" sz="3200">
                <a:solidFill>
                  <a:schemeClr val="bg1"/>
                </a:solidFill>
              </a:rPr>
              <a:t>积极拥抱国产化</a:t>
            </a:r>
          </a:p>
          <a:p>
            <a:endParaRPr lang="zh-CN" altLang="en-US" sz="3200">
              <a:solidFill>
                <a:schemeClr val="bg1"/>
              </a:solidFill>
            </a:endParaRPr>
          </a:p>
          <a:p>
            <a:r>
              <a:rPr lang="en-US" altLang="zh-CN" sz="3200">
                <a:solidFill>
                  <a:schemeClr val="bg1"/>
                </a:solidFill>
              </a:rPr>
              <a:t>2.</a:t>
            </a:r>
            <a:r>
              <a:rPr lang="zh-CN" altLang="en-US" sz="3200">
                <a:solidFill>
                  <a:schemeClr val="bg1"/>
                </a:solidFill>
              </a:rPr>
              <a:t>多沟通，多合作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69384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89418" y="3138162"/>
            <a:ext cx="2998815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37940" y="1540709"/>
            <a:ext cx="3744459" cy="679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zh-CN" altLang="en-US" sz="2000" b="1" dirty="0">
                <a:cs typeface="+mn-ea"/>
                <a:sym typeface="+mn-lt"/>
              </a:rPr>
              <a:t>算力在哪里</a:t>
            </a:r>
          </a:p>
          <a:p>
            <a:pPr algn="l"/>
            <a:endParaRPr lang="zh-CN" altLang="en-US" sz="2000" b="1" dirty="0">
              <a:cs typeface="+mn-ea"/>
              <a:sym typeface="+mn-lt"/>
            </a:endParaRPr>
          </a:p>
          <a:p>
            <a:pPr algn="l"/>
            <a:endParaRPr lang="en-US" altLang="zh-CN" sz="2000" b="1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62085" y="1167691"/>
            <a:ext cx="1015178" cy="830997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chemeClr val="tx1"/>
                </a:solidFill>
                <a:effectLst/>
                <a:cs typeface="+mn-ea"/>
                <a:sym typeface="+mn-lt"/>
              </a:rPr>
              <a:t>01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818740" y="5273824"/>
            <a:ext cx="1506722" cy="29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zh-CN" altLang="en-US" sz="2000" b="1" dirty="0">
                <a:cs typeface="+mn-ea"/>
                <a:sym typeface="+mn-lt"/>
              </a:rPr>
              <a:t>思考总结</a:t>
            </a:r>
            <a:endParaRPr lang="en-US" altLang="zh-CN" sz="2000" b="1" dirty="0"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969077" y="4918839"/>
            <a:ext cx="1008181" cy="830997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chemeClr val="tx1"/>
                </a:solidFill>
                <a:effectLst/>
                <a:cs typeface="+mn-ea"/>
                <a:sym typeface="+mn-lt"/>
              </a:rPr>
              <a:t>04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837805" y="4031615"/>
            <a:ext cx="3426460" cy="29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zh-CN" altLang="en-US" sz="2000" b="1" dirty="0">
                <a:cs typeface="+mn-ea"/>
                <a:sym typeface="+mn-lt"/>
              </a:rPr>
              <a:t>大模型昇腾适配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962083" y="3676863"/>
            <a:ext cx="1015175" cy="830997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chemeClr val="tx1"/>
                </a:solidFill>
                <a:effectLst/>
                <a:cs typeface="+mn-ea"/>
                <a:sym typeface="+mn-lt"/>
              </a:rPr>
              <a:t>03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837940" y="2811525"/>
            <a:ext cx="3426407" cy="66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pPr algn="l"/>
            <a:r>
              <a:rPr lang="zh-CN" altLang="en-US" sz="2000" b="1" dirty="0">
                <a:cs typeface="+mn-ea"/>
                <a:sym typeface="+mn-lt"/>
              </a:rPr>
              <a:t>昇腾AI全栈介绍</a:t>
            </a:r>
          </a:p>
          <a:p>
            <a:pPr algn="l"/>
            <a:endParaRPr lang="zh-CN" altLang="en-US" sz="2000" b="1" dirty="0">
              <a:cs typeface="+mn-ea"/>
              <a:sym typeface="+mn-lt"/>
            </a:endParaRPr>
          </a:p>
          <a:p>
            <a:pPr algn="l"/>
            <a:endParaRPr lang="en-US" altLang="zh-CN" sz="2000" b="1" dirty="0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962084" y="2424220"/>
            <a:ext cx="1015174" cy="830997"/>
          </a:xfrm>
          <a:prstGeom prst="rect">
            <a:avLst/>
          </a:prstGeom>
          <a:noFill/>
          <a:effectLst/>
        </p:spPr>
        <p:txBody>
          <a:bodyPr wrap="square" rtlCol="0" anchor="t" anchorCtr="0">
            <a:spAutoFit/>
          </a:bodyPr>
          <a:lstStyle>
            <a:defPPr>
              <a:defRPr lang="zh-CN"/>
            </a:defPPr>
            <a:lvl1pPr>
              <a:defRPr sz="2000" b="1" i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a:defRPr>
            </a:lvl1pPr>
          </a:lstStyle>
          <a:p>
            <a:pPr>
              <a:buSzPct val="25000"/>
            </a:pPr>
            <a:r>
              <a:rPr lang="en-US" altLang="zh-CN" sz="4800" dirty="0">
                <a:solidFill>
                  <a:schemeClr val="tx1"/>
                </a:solidFill>
                <a:effectLst/>
                <a:cs typeface="+mn-ea"/>
                <a:sym typeface="+mn-lt"/>
              </a:rPr>
              <a:t>02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39707" y="2367965"/>
            <a:ext cx="2253054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+mn-ea"/>
                <a:sym typeface="+mn-lt"/>
              </a:rPr>
              <a:t>Content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altLang="zh-CN" dirty="0">
                <a:latin typeface="+mn-lt"/>
                <a:ea typeface="+mn-ea"/>
                <a:cs typeface="+mn-ea"/>
                <a:sym typeface="+mn-lt"/>
              </a:rPr>
              <a:t>Thanks.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1258" y="2556137"/>
            <a:ext cx="6021872" cy="1290474"/>
          </a:xfrm>
        </p:spPr>
        <p:txBody>
          <a:bodyPr/>
          <a:lstStyle/>
          <a:p>
            <a:r>
              <a:rPr kumimoji="1" lang="zh-CN" altLang="en-US" dirty="0"/>
              <a:t>算力在哪里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41259" y="2428241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cs typeface="+mn-ea"/>
                <a:sym typeface="+mn-lt"/>
              </a:rPr>
              <a:t>Part</a:t>
            </a:r>
            <a:endParaRPr lang="en-GB" altLang="zh-CN" sz="4800" b="1" dirty="0">
              <a:ln w="12700">
                <a:solidFill>
                  <a:srgbClr val="4640E1"/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23369" y="2428241"/>
            <a:ext cx="870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kumimoji="1"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5563178" y="4001402"/>
            <a:ext cx="5398007" cy="505084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B52A46C3-BE33-A7F2-192C-DE24BD1C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图片 13" descr="文本&#10;&#10;描述已自动生成">
            <a:extLst>
              <a:ext uri="{FF2B5EF4-FFF2-40B4-BE49-F238E27FC236}">
                <a16:creationId xmlns:a16="http://schemas.microsoft.com/office/drawing/2014/main" id="{4726C5C5-12AC-0A60-FC28-F4807885A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5" y="216322"/>
            <a:ext cx="12018069" cy="61133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B52A46C3-BE33-A7F2-192C-DE24BD1C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算力在哪里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3E9F47BB-DADC-3C0C-1CEB-2B915B98E61E}"/>
              </a:ext>
            </a:extLst>
          </p:cNvPr>
          <p:cNvSpPr/>
          <p:nvPr/>
        </p:nvSpPr>
        <p:spPr>
          <a:xfrm>
            <a:off x="792480" y="1548384"/>
            <a:ext cx="9058656" cy="8046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5400" dirty="0"/>
              <a:t>应用在哪里，算力就在哪里</a:t>
            </a:r>
            <a:endParaRPr kumimoji="1" lang="en-US" altLang="zh-CN" sz="5400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EE07D51-F582-B9B3-AE8D-C5B8A507F16F}"/>
              </a:ext>
            </a:extLst>
          </p:cNvPr>
          <p:cNvSpPr/>
          <p:nvPr/>
        </p:nvSpPr>
        <p:spPr>
          <a:xfrm>
            <a:off x="792480" y="3299460"/>
            <a:ext cx="9058656" cy="8046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5400" dirty="0"/>
              <a:t>算力在哪里，模型就在哪里</a:t>
            </a:r>
            <a:endParaRPr kumimoji="1" lang="en-US" altLang="zh-CN" sz="54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310139B-A5AC-65DB-1CE4-999892E30466}"/>
              </a:ext>
            </a:extLst>
          </p:cNvPr>
          <p:cNvSpPr/>
          <p:nvPr/>
        </p:nvSpPr>
        <p:spPr>
          <a:xfrm>
            <a:off x="792480" y="5151120"/>
            <a:ext cx="9058656" cy="8046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5400" dirty="0"/>
              <a:t>模型在哪里，推理就在哪里</a:t>
            </a:r>
            <a:endParaRPr kumimoji="1" lang="en-US" altLang="zh-CN" sz="54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49CE1B7-8AF1-33AF-FA8C-2EEA3AF4E8CA}"/>
              </a:ext>
            </a:extLst>
          </p:cNvPr>
          <p:cNvSpPr/>
          <p:nvPr/>
        </p:nvSpPr>
        <p:spPr>
          <a:xfrm>
            <a:off x="207264" y="1792224"/>
            <a:ext cx="292608" cy="3048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FDBACDC-C084-EA5B-1ACD-B03F92463E66}"/>
              </a:ext>
            </a:extLst>
          </p:cNvPr>
          <p:cNvSpPr/>
          <p:nvPr/>
        </p:nvSpPr>
        <p:spPr>
          <a:xfrm>
            <a:off x="207264" y="3549396"/>
            <a:ext cx="292608" cy="3048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DF92C96-9633-88DB-5C2B-60842FBD2DCB}"/>
              </a:ext>
            </a:extLst>
          </p:cNvPr>
          <p:cNvSpPr/>
          <p:nvPr/>
        </p:nvSpPr>
        <p:spPr>
          <a:xfrm>
            <a:off x="207264" y="5553456"/>
            <a:ext cx="292608" cy="3048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943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cs typeface="+mn-ea"/>
                <a:sym typeface="+mn-lt"/>
              </a:rPr>
              <a:t>昇腾AI全栈介绍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807019" y="2265681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n w="12700">
                  <a:noFill/>
                </a:ln>
                <a:cs typeface="+mn-ea"/>
                <a:sym typeface="+mn-lt"/>
              </a:rPr>
              <a:t>Part</a:t>
            </a:r>
            <a:endParaRPr lang="en-GB" altLang="zh-CN" sz="4800" b="1" dirty="0">
              <a:ln w="12700">
                <a:solidFill>
                  <a:srgbClr val="4640E1"/>
                </a:solidFill>
              </a:ln>
              <a:noFill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89129" y="2265681"/>
            <a:ext cx="8707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kumimoji="1" lang="zh-CN" altLang="en-US" sz="4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昇腾软硬件全栈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0140" y="963295"/>
            <a:ext cx="9166225" cy="5894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Atlas系列硬件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45970" y="1545590"/>
            <a:ext cx="70612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异构计算架构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90015" y="1215390"/>
            <a:ext cx="8658225" cy="50768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3f3e0f00-c2ec-49b9-8b3e-8f2bdc042e4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4913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Light">
  <a:themeElements>
    <a:clrScheme name="自定义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D05C"/>
      </a:accent1>
      <a:accent2>
        <a:srgbClr val="12AF4E"/>
      </a:accent2>
      <a:accent3>
        <a:srgbClr val="338EFE"/>
      </a:accent3>
      <a:accent4>
        <a:srgbClr val="4E4E4E"/>
      </a:accent4>
      <a:accent5>
        <a:srgbClr val="83D895"/>
      </a:accent5>
      <a:accent6>
        <a:srgbClr val="97B1FD"/>
      </a:accent6>
      <a:hlink>
        <a:srgbClr val="11D05C"/>
      </a:hlink>
      <a:folHlink>
        <a:srgbClr val="BFBFBF"/>
      </a:folHlink>
    </a:clrScheme>
    <a:fontScheme name="jtlklqi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ight">
  <a:themeElements>
    <a:clrScheme name="自定义 1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D05C"/>
      </a:accent1>
      <a:accent2>
        <a:srgbClr val="12AF4E"/>
      </a:accent2>
      <a:accent3>
        <a:srgbClr val="338EFE"/>
      </a:accent3>
      <a:accent4>
        <a:srgbClr val="4E4E4E"/>
      </a:accent4>
      <a:accent5>
        <a:srgbClr val="83D895"/>
      </a:accent5>
      <a:accent6>
        <a:srgbClr val="97B1FD"/>
      </a:accent6>
      <a:hlink>
        <a:srgbClr val="11D05C"/>
      </a:hlink>
      <a:folHlink>
        <a:srgbClr val="BFBFBF"/>
      </a:folHlink>
    </a:clrScheme>
    <a:fontScheme name="jtlklqiu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15</TotalTime>
  <Words>1942</Words>
  <Application>Microsoft Macintosh PowerPoint</Application>
  <PresentationFormat>宽屏</PresentationFormat>
  <Paragraphs>148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微软雅黑</vt:lpstr>
      <vt:lpstr>Arial</vt:lpstr>
      <vt:lpstr>Light</vt:lpstr>
      <vt:lpstr>1_Light</vt:lpstr>
      <vt:lpstr>国产算力下大模型推理的发展</vt:lpstr>
      <vt:lpstr>PowerPoint 演示文稿</vt:lpstr>
      <vt:lpstr>算力在哪里</vt:lpstr>
      <vt:lpstr>PowerPoint 演示文稿</vt:lpstr>
      <vt:lpstr>算力在哪里</vt:lpstr>
      <vt:lpstr>昇腾AI全栈介绍</vt:lpstr>
      <vt:lpstr>昇腾软硬件全栈</vt:lpstr>
      <vt:lpstr>Atlas系列硬件</vt:lpstr>
      <vt:lpstr>异构计算架构</vt:lpstr>
      <vt:lpstr>AI框架</vt:lpstr>
      <vt:lpstr>应用使能</vt:lpstr>
      <vt:lpstr>大模型昇腾适配</vt:lpstr>
      <vt:lpstr>MindSpore Lite + MindSpore Serving</vt:lpstr>
      <vt:lpstr>MindSpore Lite + MindSpore Serving</vt:lpstr>
      <vt:lpstr>MindIE</vt:lpstr>
      <vt:lpstr>MindIE 适配模型流程</vt:lpstr>
      <vt:lpstr>PowerPoint 演示文稿</vt:lpstr>
      <vt:lpstr>思考总结</vt:lpstr>
      <vt:lpstr>思考总结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iSlide</dc:creator>
  <cp:lastModifiedBy>James Xiong</cp:lastModifiedBy>
  <cp:revision>66</cp:revision>
  <cp:lastPrinted>2024-08-19T09:01:58Z</cp:lastPrinted>
  <dcterms:created xsi:type="dcterms:W3CDTF">2024-08-19T09:01:58Z</dcterms:created>
  <dcterms:modified xsi:type="dcterms:W3CDTF">2024-08-20T15:28:37Z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3f3e0f00-c2ec-49b9-8b3e-8f2bdc042e41</vt:lpwstr>
  </property>
  <property fmtid="{D5CDD505-2E9C-101B-9397-08002B2CF9AE}" pid="3" name="ContentTypeId">
    <vt:lpwstr>0x010100D1443A8EF62DE444B1FF07917E22EF72</vt:lpwstr>
  </property>
  <property fmtid="{D5CDD505-2E9C-101B-9397-08002B2CF9AE}" pid="4" name="ICV">
    <vt:lpwstr>732E5A15C08995BB09920A64E0D91153</vt:lpwstr>
  </property>
  <property fmtid="{D5CDD505-2E9C-101B-9397-08002B2CF9AE}" pid="5" name="KSOProductBuildVer">
    <vt:lpwstr>2052-6.7.1.8828</vt:lpwstr>
  </property>
</Properties>
</file>